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506" r:id="rId4"/>
    <p:sldId id="507" r:id="rId5"/>
    <p:sldId id="508" r:id="rId6"/>
    <p:sldId id="509" r:id="rId7"/>
    <p:sldId id="510" r:id="rId8"/>
    <p:sldId id="511" r:id="rId9"/>
    <p:sldId id="512" r:id="rId10"/>
    <p:sldId id="513" r:id="rId11"/>
    <p:sldId id="514" r:id="rId12"/>
    <p:sldId id="515" r:id="rId13"/>
    <p:sldId id="516" r:id="rId14"/>
    <p:sldId id="517" r:id="rId15"/>
    <p:sldId id="486" r:id="rId16"/>
    <p:sldId id="518" r:id="rId17"/>
    <p:sldId id="519" r:id="rId18"/>
    <p:sldId id="520" r:id="rId19"/>
    <p:sldId id="521" r:id="rId20"/>
    <p:sldId id="490" r:id="rId21"/>
    <p:sldId id="523" r:id="rId22"/>
    <p:sldId id="524" r:id="rId23"/>
    <p:sldId id="525" r:id="rId24"/>
    <p:sldId id="522" r:id="rId25"/>
    <p:sldId id="526" r:id="rId26"/>
    <p:sldId id="527" r:id="rId27"/>
    <p:sldId id="52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6342"/>
          <a:stretch/>
        </p:blipFill>
        <p:spPr>
          <a:xfrm>
            <a:off x="0" y="-10320"/>
            <a:ext cx="12192000" cy="12080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320"/>
            <a:ext cx="12192000" cy="189772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2212"/>
          <a:stretch/>
        </p:blipFill>
        <p:spPr>
          <a:xfrm>
            <a:off x="0" y="1887407"/>
            <a:ext cx="12192000" cy="21565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7407"/>
            <a:ext cx="12192000" cy="318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9057"/>
          <a:stretch/>
        </p:blipFill>
        <p:spPr>
          <a:xfrm>
            <a:off x="0" y="-28575"/>
            <a:ext cx="12192000" cy="18316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4889"/>
          <a:stretch/>
        </p:blipFill>
        <p:spPr>
          <a:xfrm>
            <a:off x="0" y="-28575"/>
            <a:ext cx="12192000" cy="444602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5"/>
            <a:ext cx="12192000" cy="591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577"/>
          <a:stretch/>
        </p:blipFill>
        <p:spPr>
          <a:xfrm>
            <a:off x="0" y="0"/>
            <a:ext cx="12192000" cy="133940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820"/>
          <a:stretch/>
        </p:blipFill>
        <p:spPr>
          <a:xfrm>
            <a:off x="0" y="0"/>
            <a:ext cx="12192000" cy="245986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323"/>
          <a:stretch/>
        </p:blipFill>
        <p:spPr>
          <a:xfrm>
            <a:off x="0" y="0"/>
            <a:ext cx="12192000" cy="45204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7639"/>
          <a:stretch/>
        </p:blipFill>
        <p:spPr>
          <a:xfrm>
            <a:off x="0" y="1"/>
            <a:ext cx="12192000" cy="49197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3327"/>
          <a:stretch/>
        </p:blipFill>
        <p:spPr>
          <a:xfrm>
            <a:off x="0" y="0"/>
            <a:ext cx="12192000" cy="517730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8152"/>
          <a:stretch/>
        </p:blipFill>
        <p:spPr>
          <a:xfrm>
            <a:off x="0" y="1"/>
            <a:ext cx="12192000" cy="54864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581"/>
          <a:stretch/>
        </p:blipFill>
        <p:spPr>
          <a:xfrm>
            <a:off x="0" y="1"/>
            <a:ext cx="11513713" cy="10560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3026"/>
          <a:stretch/>
        </p:blipFill>
        <p:spPr>
          <a:xfrm>
            <a:off x="0" y="0"/>
            <a:ext cx="11513713" cy="39022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1967"/>
          <a:stretch/>
        </p:blipFill>
        <p:spPr>
          <a:xfrm>
            <a:off x="0" y="1"/>
            <a:ext cx="11513713" cy="53447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13713" cy="684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2001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3164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Lees zelfstandig </a:t>
            </a:r>
            <a:r>
              <a:rPr lang="nl-NL" dirty="0" smtClean="0"/>
              <a:t>paragraaf 2.5 belasting toegevoegde waarde.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Klaar met lezen, starten met maken opgaves.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6053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toegevoegde waarde.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9411"/>
            <a:ext cx="8596668" cy="4741951"/>
          </a:xfrm>
        </p:spPr>
        <p:txBody>
          <a:bodyPr>
            <a:noAutofit/>
          </a:bodyPr>
          <a:lstStyle/>
          <a:p>
            <a:r>
              <a:rPr lang="nl-NL" sz="2500" dirty="0" smtClean="0"/>
              <a:t>Wanneer je een product koopt in de winkel betaal je de verkoopprijs.</a:t>
            </a:r>
          </a:p>
          <a:p>
            <a:r>
              <a:rPr lang="nl-NL" sz="2500" dirty="0" smtClean="0"/>
              <a:t>Deze verkoopprijs is niet volledig voor de verkoper van het product een gedeelte hiervan gaat naar de overheid door middel van belasting.</a:t>
            </a:r>
          </a:p>
          <a:p>
            <a:r>
              <a:rPr lang="nl-NL" sz="2500" dirty="0" smtClean="0"/>
              <a:t>Deze belasting noemen wij: belasting toegevoegde waarde.</a:t>
            </a:r>
          </a:p>
          <a:p>
            <a:r>
              <a:rPr lang="nl-NL" sz="2500" dirty="0" smtClean="0"/>
              <a:t>In Nederland zijn er 3 btw tarieven.</a:t>
            </a:r>
          </a:p>
          <a:p>
            <a:r>
              <a:rPr lang="nl-NL" sz="2500" dirty="0" smtClean="0"/>
              <a:t>0 % = medische hulp en diensten bank</a:t>
            </a:r>
          </a:p>
          <a:p>
            <a:r>
              <a:rPr lang="nl-NL" sz="2500" dirty="0" smtClean="0"/>
              <a:t>6% = eerste levensbehoeftes, boeken, ambacht</a:t>
            </a:r>
          </a:p>
          <a:p>
            <a:r>
              <a:rPr lang="nl-NL" sz="2500" dirty="0" smtClean="0"/>
              <a:t>21% = de rest (vooral luxe goederen)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17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326" y="-156411"/>
            <a:ext cx="8768676" cy="2086811"/>
          </a:xfrm>
        </p:spPr>
        <p:txBody>
          <a:bodyPr/>
          <a:lstStyle/>
          <a:p>
            <a:r>
              <a:rPr lang="nl-NL" dirty="0" smtClean="0"/>
              <a:t>De BTW.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5326" y="192505"/>
            <a:ext cx="9456821" cy="6195416"/>
          </a:xfrm>
        </p:spPr>
        <p:txBody>
          <a:bodyPr>
            <a:noAutofit/>
          </a:bodyPr>
          <a:lstStyle/>
          <a:p>
            <a:r>
              <a:rPr lang="nl-NL" sz="2400" dirty="0" smtClean="0"/>
              <a:t>BTW = belasting toegevoegde waarde (omzetbelasting).</a:t>
            </a:r>
          </a:p>
          <a:p>
            <a:r>
              <a:rPr lang="nl-NL" sz="2400" dirty="0" smtClean="0"/>
              <a:t>Alle goederen en diensten die een onderneming verkoopt ontvangt het BTW over wat ze moeten afdragen aan de belasting (balans heet dit: te betalen btw)</a:t>
            </a:r>
          </a:p>
          <a:p>
            <a:r>
              <a:rPr lang="nl-NL" sz="2400" dirty="0" smtClean="0"/>
              <a:t>alle goederen en diensten die een onderneming koopt betaald het BTW over wat ze mogen terugvragen aan de belasting. (balans heet dit: te vorderen btw)</a:t>
            </a:r>
          </a:p>
          <a:p>
            <a:r>
              <a:rPr lang="nl-NL" sz="2400" dirty="0" smtClean="0"/>
              <a:t>Verschillende btw tarieven.</a:t>
            </a:r>
          </a:p>
          <a:p>
            <a:r>
              <a:rPr lang="nl-NL" sz="2400" dirty="0" smtClean="0"/>
              <a:t>6%  voor noodzakelijke levensbehoeften 21% luxe goederen 0% voor producten die geëxporteerd worden.</a:t>
            </a:r>
          </a:p>
          <a:p>
            <a:r>
              <a:rPr lang="nl-NL" sz="2400" dirty="0" smtClean="0"/>
              <a:t>Verschil tussen af te dragen en te ontvangen BTW betaal/ontvang je van de ficus.</a:t>
            </a:r>
          </a:p>
          <a:p>
            <a:r>
              <a:rPr lang="nl-NL" sz="2400" dirty="0" smtClean="0"/>
              <a:t>Cq als je 10 euro moet afstaan, en je mag 4 euro terug vragen dan betaal je uiteindelijk 6 euro aan de overheid.</a:t>
            </a:r>
          </a:p>
          <a:p>
            <a:r>
              <a:rPr lang="nl-NL" sz="2400" dirty="0" smtClean="0"/>
              <a:t>BTW heeft geen invloed op je winst/verlies. Je bent eigenlijk doorgeefluik voor de overheid.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1609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200 exclusief 21% btw = 242 euro inclusief btw.</a:t>
            </a:r>
          </a:p>
          <a:p>
            <a:r>
              <a:rPr lang="nl-NL" sz="2500" b="1" dirty="0" smtClean="0"/>
              <a:t>Bedrag exclusief btw / 100 * (100 + btw) = bedrag inclusief btw.</a:t>
            </a:r>
          </a:p>
          <a:p>
            <a:r>
              <a:rPr lang="nl-NL" sz="2500" dirty="0" smtClean="0"/>
              <a:t>200 / 100 * 121 of 200 * 1.21</a:t>
            </a:r>
          </a:p>
          <a:p>
            <a:r>
              <a:rPr lang="nl-NL" sz="2500" dirty="0" smtClean="0"/>
              <a:t>242 euro inclusief 21% btw = 200 exclusief btw.</a:t>
            </a:r>
          </a:p>
          <a:p>
            <a:r>
              <a:rPr lang="nl-NL" sz="2500" b="1" dirty="0" smtClean="0"/>
              <a:t>Bedrag inclusief btw / (100 + btw) * 100 = bedrag exclusief btw.</a:t>
            </a:r>
          </a:p>
          <a:p>
            <a:r>
              <a:rPr lang="nl-NL" sz="2500" dirty="0" smtClean="0"/>
              <a:t>242 / 121 * 100 of 242 / 1.21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7590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we alleen het btw bedrag willen weten.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b="1" dirty="0" smtClean="0"/>
              <a:t>Van exclusief btw naar btw berekenen = bedrag * (0 + btw percentage) = btw.</a:t>
            </a:r>
          </a:p>
          <a:p>
            <a:r>
              <a:rPr lang="nl-NL" sz="2500" dirty="0" smtClean="0"/>
              <a:t>1000 * 0.21 = 210 euro.</a:t>
            </a:r>
          </a:p>
          <a:p>
            <a:r>
              <a:rPr lang="nl-NL" sz="2500" b="1" dirty="0" smtClean="0"/>
              <a:t>Van inclusief btw naar btw berekenen = bedrag / (100 + btw percentage) * btw percentage = btw</a:t>
            </a:r>
          </a:p>
          <a:p>
            <a:r>
              <a:rPr lang="nl-NL" sz="2500" dirty="0" smtClean="0"/>
              <a:t>2420 / 121 * 21 = 420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884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Nabespreken huiswerk.</a:t>
            </a:r>
          </a:p>
          <a:p>
            <a:r>
              <a:rPr lang="nl-NL" sz="2500" dirty="0" smtClean="0"/>
              <a:t>Belasting toegevoegde waarde + begroting en resultatenrekening.</a:t>
            </a:r>
          </a:p>
          <a:p>
            <a:endParaRPr lang="nl-NL" sz="2500" dirty="0"/>
          </a:p>
          <a:p>
            <a:r>
              <a:rPr lang="nl-NL" sz="2500" dirty="0" smtClean="0"/>
              <a:t>Toetstof = hoofdstuk 2, behalve de paragraaf begroting en resultatenrekening (wel bespreken niet toetsen)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1 en 2.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Zelfstandig opgave 3 en 4 maken.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256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340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5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4951"/>
          <a:stretch/>
        </p:blipFill>
        <p:spPr>
          <a:xfrm>
            <a:off x="0" y="-1"/>
            <a:ext cx="12192000" cy="13595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09005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6936"/>
          <a:stretch/>
        </p:blipFill>
        <p:spPr>
          <a:xfrm>
            <a:off x="0" y="1930401"/>
            <a:ext cx="12192000" cy="6924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30400"/>
            <a:ext cx="12192000" cy="130500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35648"/>
          <a:stretch/>
        </p:blipFill>
        <p:spPr>
          <a:xfrm>
            <a:off x="0" y="3092982"/>
            <a:ext cx="12192000" cy="94963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92981"/>
            <a:ext cx="12192000" cy="14756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b="49170"/>
          <a:stretch/>
        </p:blipFill>
        <p:spPr>
          <a:xfrm>
            <a:off x="0" y="4372569"/>
            <a:ext cx="12192000" cy="116195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72569"/>
            <a:ext cx="12192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985"/>
          <a:stretch/>
        </p:blipFill>
        <p:spPr>
          <a:xfrm>
            <a:off x="0" y="1"/>
            <a:ext cx="12192000" cy="1552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6228"/>
          <a:stretch/>
        </p:blipFill>
        <p:spPr>
          <a:xfrm>
            <a:off x="0" y="0"/>
            <a:ext cx="12192000" cy="54142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0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4680"/>
          <a:stretch/>
        </p:blipFill>
        <p:spPr>
          <a:xfrm>
            <a:off x="0" y="0"/>
            <a:ext cx="12284242" cy="11309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4242" cy="20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2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3 </a:t>
            </a:r>
            <a:r>
              <a:rPr lang="nl-NL" dirty="0" smtClean="0"/>
              <a:t>en </a:t>
            </a:r>
            <a:r>
              <a:rPr lang="nl-NL" dirty="0" smtClean="0"/>
              <a:t>4.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err="1" smtClean="0"/>
              <a:t>Lekkah</a:t>
            </a:r>
            <a:r>
              <a:rPr lang="nl-NL" sz="2500" dirty="0" smtClean="0"/>
              <a:t>!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256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340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8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235"/>
          <a:stretch/>
        </p:blipFill>
        <p:spPr>
          <a:xfrm>
            <a:off x="-20053" y="1"/>
            <a:ext cx="12192000" cy="13114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361"/>
          <a:stretch/>
        </p:blipFill>
        <p:spPr>
          <a:xfrm>
            <a:off x="-20053" y="1"/>
            <a:ext cx="12192000" cy="31883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668"/>
          <a:stretch/>
        </p:blipFill>
        <p:spPr>
          <a:xfrm>
            <a:off x="-20053" y="1"/>
            <a:ext cx="12192000" cy="4343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53" y="0"/>
            <a:ext cx="12192000" cy="509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669"/>
          <a:stretch/>
        </p:blipFill>
        <p:spPr>
          <a:xfrm>
            <a:off x="0" y="-1"/>
            <a:ext cx="12192000" cy="866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027"/>
          <a:stretch/>
        </p:blipFill>
        <p:spPr>
          <a:xfrm>
            <a:off x="0" y="0"/>
            <a:ext cx="12192000" cy="312821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489"/>
          <a:stretch/>
        </p:blipFill>
        <p:spPr>
          <a:xfrm>
            <a:off x="0" y="0"/>
            <a:ext cx="12192000" cy="45359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3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456"/>
          <a:stretch/>
        </p:blipFill>
        <p:spPr>
          <a:xfrm>
            <a:off x="0" y="0"/>
            <a:ext cx="12192000" cy="7820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950"/>
          <a:stretch/>
        </p:blipFill>
        <p:spPr>
          <a:xfrm>
            <a:off x="0" y="0"/>
            <a:ext cx="12192000" cy="29477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8946"/>
          <a:stretch/>
        </p:blipFill>
        <p:spPr>
          <a:xfrm>
            <a:off x="0" y="-1"/>
            <a:ext cx="12192000" cy="46802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77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Break-even afzet en omzet.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Bij break-even wil je berekenen wanneer je zoveel producten hebt verkocht dat je je kosten hebt terug verdiend.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vanaf dat punt weet je dat het verkopen van een extra product je winst gaat opleveren.</a:t>
            </a:r>
          </a:p>
          <a:p>
            <a:r>
              <a:rPr lang="nl-NL" sz="2500" dirty="0" smtClean="0"/>
              <a:t>De formule die hierbij hoort is</a:t>
            </a:r>
          </a:p>
          <a:p>
            <a:r>
              <a:rPr lang="nl-NL" sz="2500" dirty="0" smtClean="0"/>
              <a:t>De totale omzet = de totale kosten.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4811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9549" y="1339403"/>
            <a:ext cx="8694453" cy="4701959"/>
          </a:xfrm>
        </p:spPr>
        <p:txBody>
          <a:bodyPr>
            <a:noAutofit/>
          </a:bodyPr>
          <a:lstStyle/>
          <a:p>
            <a:r>
              <a:rPr lang="nl-NL" sz="2500" dirty="0" smtClean="0"/>
              <a:t>Je verkoopt bananen voor 2 euro, je koopt ze in voor 1 euro en je huurt een pand voor 500 euro</a:t>
            </a:r>
          </a:p>
          <a:p>
            <a:r>
              <a:rPr lang="nl-NL" sz="2500" dirty="0" smtClean="0"/>
              <a:t>Je totale omzet = 2 * aantal bananen (ook wel Q genoemd)</a:t>
            </a:r>
          </a:p>
          <a:p>
            <a:r>
              <a:rPr lang="nl-NL" sz="2500" dirty="0" smtClean="0"/>
              <a:t>Je totale kosten = 1 * aantal bananen (ook wel Q genoemd) + 500 huur</a:t>
            </a:r>
          </a:p>
          <a:p>
            <a:r>
              <a:rPr lang="nl-NL" sz="2500" dirty="0" smtClean="0"/>
              <a:t>TO = TK</a:t>
            </a:r>
          </a:p>
          <a:p>
            <a:r>
              <a:rPr lang="nl-NL" sz="2500" dirty="0" smtClean="0"/>
              <a:t>2q = 1q + 500</a:t>
            </a:r>
          </a:p>
          <a:p>
            <a:r>
              <a:rPr lang="nl-NL" sz="2500" dirty="0" smtClean="0"/>
              <a:t>-1q = -1q</a:t>
            </a:r>
          </a:p>
          <a:p>
            <a:r>
              <a:rPr lang="nl-NL" sz="2500" dirty="0" smtClean="0"/>
              <a:t>1q = 500</a:t>
            </a:r>
          </a:p>
        </p:txBody>
      </p:sp>
    </p:spTree>
    <p:extLst>
      <p:ext uri="{BB962C8B-B14F-4D97-AF65-F5344CB8AC3E}">
        <p14:creationId xmlns:p14="http://schemas.microsoft.com/office/powerpoint/2010/main" val="34116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>
            <a:noAutofit/>
          </a:bodyPr>
          <a:lstStyle/>
          <a:p>
            <a:r>
              <a:rPr lang="nl-NL" sz="2500" dirty="0" smtClean="0"/>
              <a:t>Je verkoopt bananen voor 3 euro, je koopt ze in voor 1 euro en je huurt een pand voor 500 euro</a:t>
            </a:r>
          </a:p>
          <a:p>
            <a:r>
              <a:rPr lang="nl-NL" sz="2500" dirty="0" smtClean="0"/>
              <a:t>Je totale omzet = 3 * aantal bananen (ook wel Q genoemd)</a:t>
            </a:r>
          </a:p>
          <a:p>
            <a:r>
              <a:rPr lang="nl-NL" sz="2500" dirty="0" smtClean="0"/>
              <a:t>Je totale kosten = 1 * aantal bananen (ook wel Q genoemd) + 500 huur</a:t>
            </a:r>
          </a:p>
          <a:p>
            <a:r>
              <a:rPr lang="nl-NL" sz="2500" dirty="0" smtClean="0"/>
              <a:t>TO = TK</a:t>
            </a:r>
          </a:p>
          <a:p>
            <a:r>
              <a:rPr lang="nl-NL" sz="2500" dirty="0"/>
              <a:t>3</a:t>
            </a:r>
            <a:r>
              <a:rPr lang="nl-NL" sz="2500" dirty="0" smtClean="0"/>
              <a:t>q = 1q + 500</a:t>
            </a:r>
          </a:p>
          <a:p>
            <a:r>
              <a:rPr lang="nl-NL" sz="2500" dirty="0" smtClean="0"/>
              <a:t>-1q = -1q</a:t>
            </a:r>
          </a:p>
          <a:p>
            <a:r>
              <a:rPr lang="nl-NL" sz="2500" dirty="0"/>
              <a:t>2</a:t>
            </a:r>
            <a:r>
              <a:rPr lang="nl-NL" sz="2500" dirty="0" smtClean="0"/>
              <a:t>q = 500</a:t>
            </a:r>
          </a:p>
          <a:p>
            <a:r>
              <a:rPr lang="nl-NL" sz="2500" dirty="0" smtClean="0"/>
              <a:t>Delen beide kanten door 2.</a:t>
            </a:r>
          </a:p>
          <a:p>
            <a:r>
              <a:rPr lang="nl-NL" sz="2500" dirty="0" smtClean="0"/>
              <a:t>Q = 250</a:t>
            </a:r>
          </a:p>
        </p:txBody>
      </p:sp>
    </p:spTree>
    <p:extLst>
      <p:ext uri="{BB962C8B-B14F-4D97-AF65-F5344CB8AC3E}">
        <p14:creationId xmlns:p14="http://schemas.microsoft.com/office/powerpoint/2010/main" val="66689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manier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Je kan ook de constante kosten / (prijs – variabele kosten)</a:t>
            </a:r>
            <a:br>
              <a:rPr lang="nl-NL" sz="2500" dirty="0" smtClean="0"/>
            </a:br>
            <a:r>
              <a:rPr lang="nl-NL" sz="2500" dirty="0" smtClean="0"/>
              <a:t>in het voorbeeld 1: 500 /( 2-1) = 500</a:t>
            </a:r>
          </a:p>
          <a:p>
            <a:r>
              <a:rPr lang="nl-NL" sz="2500" dirty="0" smtClean="0"/>
              <a:t>In het voorbeeld 2: 500 / (3-1) = 250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619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 berekenen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Winst = totale opbrengst – totale kosten.</a:t>
            </a:r>
          </a:p>
          <a:p>
            <a:r>
              <a:rPr lang="nl-NL" sz="2500" dirty="0" smtClean="0"/>
              <a:t>Maar kan ook op manier twee</a:t>
            </a:r>
          </a:p>
          <a:p>
            <a:r>
              <a:rPr lang="nl-NL" sz="2500" dirty="0" smtClean="0"/>
              <a:t>Winst = (prijs – variabele kosten) * aantal producten – constante kosten.</a:t>
            </a:r>
          </a:p>
          <a:p>
            <a:endParaRPr lang="nl-NL" sz="2500" dirty="0"/>
          </a:p>
          <a:p>
            <a:r>
              <a:rPr lang="nl-NL" sz="2500" dirty="0" smtClean="0"/>
              <a:t>Stel we verkochten in voorbeeld 1 : 700 bananen.</a:t>
            </a:r>
          </a:p>
          <a:p>
            <a:r>
              <a:rPr lang="nl-NL" sz="2500" dirty="0" smtClean="0"/>
              <a:t>Winst = ( 2-1) * 700 – 500 = (1) * 700 - 500</a:t>
            </a:r>
          </a:p>
          <a:p>
            <a:r>
              <a:rPr lang="nl-NL" sz="2500" dirty="0" smtClean="0"/>
              <a:t>700 – 500 = 200 winst.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5147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1978"/>
          <a:stretch/>
        </p:blipFill>
        <p:spPr>
          <a:xfrm>
            <a:off x="0" y="44450"/>
            <a:ext cx="12192000" cy="171995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551"/>
          <a:stretch/>
        </p:blipFill>
        <p:spPr>
          <a:xfrm>
            <a:off x="0" y="44450"/>
            <a:ext cx="12192000" cy="20934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0763"/>
          <a:stretch/>
        </p:blipFill>
        <p:spPr>
          <a:xfrm>
            <a:off x="0" y="44450"/>
            <a:ext cx="12192000" cy="24798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1414"/>
          <a:stretch/>
        </p:blipFill>
        <p:spPr>
          <a:xfrm>
            <a:off x="0" y="44450"/>
            <a:ext cx="12192000" cy="281466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0986"/>
          <a:stretch/>
        </p:blipFill>
        <p:spPr>
          <a:xfrm>
            <a:off x="0" y="44450"/>
            <a:ext cx="12192000" cy="31881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50"/>
            <a:ext cx="12192000" cy="35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252"/>
          <a:stretch/>
        </p:blipFill>
        <p:spPr>
          <a:xfrm>
            <a:off x="0" y="-20638"/>
            <a:ext cx="9955369" cy="121837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371"/>
          <a:stretch/>
        </p:blipFill>
        <p:spPr>
          <a:xfrm>
            <a:off x="0" y="-20638"/>
            <a:ext cx="9955369" cy="19653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9779"/>
          <a:stretch/>
        </p:blipFill>
        <p:spPr>
          <a:xfrm>
            <a:off x="0" y="-20638"/>
            <a:ext cx="9955369" cy="55070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638"/>
            <a:ext cx="9955369" cy="68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1166</TotalTime>
  <Words>765</Words>
  <Application>Microsoft Office PowerPoint</Application>
  <PresentationFormat>Breedbeeld</PresentationFormat>
  <Paragraphs>104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Welkom Havo/vwo 3.</vt:lpstr>
      <vt:lpstr>Les vandaag:</vt:lpstr>
      <vt:lpstr>Break-even afzet en omzet.</vt:lpstr>
      <vt:lpstr>Voorbeeld 1</vt:lpstr>
      <vt:lpstr>Voorbeeld 2</vt:lpstr>
      <vt:lpstr>Andere manier</vt:lpstr>
      <vt:lpstr>Winst berekenen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Lees zelfstandig paragraaf 2.5 belasting toegevoegde waarde. </vt:lpstr>
      <vt:lpstr>Belasting toegevoegde waarde.</vt:lpstr>
      <vt:lpstr>De BTW.</vt:lpstr>
      <vt:lpstr>PowerPoint-presentatie</vt:lpstr>
      <vt:lpstr>Als we alleen het btw bedrag willen weten.</vt:lpstr>
      <vt:lpstr>Maak opgave 1 en 2.</vt:lpstr>
      <vt:lpstr>PowerPoint-presentatie</vt:lpstr>
      <vt:lpstr>PowerPoint-presentatie</vt:lpstr>
      <vt:lpstr>PowerPoint-presentatie</vt:lpstr>
      <vt:lpstr>Maak opgave 3 en 4.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159</cp:revision>
  <dcterms:created xsi:type="dcterms:W3CDTF">2017-08-27T09:00:36Z</dcterms:created>
  <dcterms:modified xsi:type="dcterms:W3CDTF">2017-12-14T08:04:31Z</dcterms:modified>
</cp:coreProperties>
</file>