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427" r:id="rId3"/>
    <p:sldId id="506" r:id="rId4"/>
    <p:sldId id="507" r:id="rId5"/>
    <p:sldId id="508" r:id="rId6"/>
    <p:sldId id="509" r:id="rId7"/>
    <p:sldId id="510" r:id="rId8"/>
    <p:sldId id="511" r:id="rId9"/>
    <p:sldId id="512" r:id="rId10"/>
    <p:sldId id="513" r:id="rId11"/>
    <p:sldId id="514" r:id="rId12"/>
    <p:sldId id="515" r:id="rId13"/>
    <p:sldId id="516" r:id="rId14"/>
    <p:sldId id="517" r:id="rId15"/>
    <p:sldId id="486" r:id="rId16"/>
    <p:sldId id="518" r:id="rId17"/>
    <p:sldId id="519" r:id="rId18"/>
    <p:sldId id="520" r:id="rId19"/>
    <p:sldId id="521" r:id="rId20"/>
    <p:sldId id="490" r:id="rId21"/>
    <p:sldId id="523" r:id="rId22"/>
    <p:sldId id="524" r:id="rId23"/>
    <p:sldId id="525" r:id="rId24"/>
    <p:sldId id="522" r:id="rId25"/>
    <p:sldId id="526" r:id="rId26"/>
    <p:sldId id="527" r:id="rId27"/>
    <p:sldId id="528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3" autoAdjust="0"/>
    <p:restoredTop sz="94660"/>
  </p:normalViewPr>
  <p:slideViewPr>
    <p:cSldViewPr snapToGrid="0">
      <p:cViewPr varScale="1">
        <p:scale>
          <a:sx n="80" d="100"/>
          <a:sy n="80" d="100"/>
        </p:scale>
        <p:origin x="38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Welkom Havo/vwo 3.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36342"/>
          <a:stretch/>
        </p:blipFill>
        <p:spPr>
          <a:xfrm>
            <a:off x="0" y="-10320"/>
            <a:ext cx="12192000" cy="120805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320"/>
            <a:ext cx="12192000" cy="189772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32212"/>
          <a:stretch/>
        </p:blipFill>
        <p:spPr>
          <a:xfrm>
            <a:off x="0" y="1887407"/>
            <a:ext cx="12192000" cy="215655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87407"/>
            <a:ext cx="12192000" cy="3181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112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9057"/>
          <a:stretch/>
        </p:blipFill>
        <p:spPr>
          <a:xfrm>
            <a:off x="0" y="-28575"/>
            <a:ext cx="12192000" cy="183161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24889"/>
          <a:stretch/>
        </p:blipFill>
        <p:spPr>
          <a:xfrm>
            <a:off x="0" y="-28575"/>
            <a:ext cx="12192000" cy="444602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8575"/>
            <a:ext cx="12192000" cy="591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61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7577"/>
          <a:stretch/>
        </p:blipFill>
        <p:spPr>
          <a:xfrm>
            <a:off x="0" y="0"/>
            <a:ext cx="12192000" cy="133940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8820"/>
          <a:stretch/>
        </p:blipFill>
        <p:spPr>
          <a:xfrm>
            <a:off x="0" y="0"/>
            <a:ext cx="12192000" cy="245986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4323"/>
          <a:stretch/>
        </p:blipFill>
        <p:spPr>
          <a:xfrm>
            <a:off x="0" y="0"/>
            <a:ext cx="12192000" cy="452048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17639"/>
          <a:stretch/>
        </p:blipFill>
        <p:spPr>
          <a:xfrm>
            <a:off x="0" y="1"/>
            <a:ext cx="12192000" cy="491973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3327"/>
          <a:stretch/>
        </p:blipFill>
        <p:spPr>
          <a:xfrm>
            <a:off x="0" y="0"/>
            <a:ext cx="12192000" cy="5177307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8152"/>
          <a:stretch/>
        </p:blipFill>
        <p:spPr>
          <a:xfrm>
            <a:off x="0" y="1"/>
            <a:ext cx="12192000" cy="54864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973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74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4581"/>
          <a:stretch/>
        </p:blipFill>
        <p:spPr>
          <a:xfrm>
            <a:off x="0" y="1"/>
            <a:ext cx="11513713" cy="105606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3026"/>
          <a:stretch/>
        </p:blipFill>
        <p:spPr>
          <a:xfrm>
            <a:off x="0" y="0"/>
            <a:ext cx="11513713" cy="390229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1967"/>
          <a:stretch/>
        </p:blipFill>
        <p:spPr>
          <a:xfrm>
            <a:off x="0" y="1"/>
            <a:ext cx="11513713" cy="534473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513713" cy="6849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23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320018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973164"/>
            <a:ext cx="12192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57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Lees zelfstandig </a:t>
            </a:r>
            <a:r>
              <a:rPr lang="nl-NL" dirty="0" smtClean="0"/>
              <a:t>paragraaf 2.5 belasting toegevoegde waarde. 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/>
              <a:t>5</a:t>
            </a:r>
            <a:r>
              <a:rPr lang="nl-NL" sz="2500" dirty="0" smtClean="0"/>
              <a:t> minuten de </a:t>
            </a:r>
            <a:r>
              <a:rPr lang="nl-NL" sz="2500" dirty="0" smtClean="0"/>
              <a:t>tijd</a:t>
            </a:r>
          </a:p>
          <a:p>
            <a:r>
              <a:rPr lang="nl-NL" sz="2500" dirty="0" smtClean="0"/>
              <a:t>Klaar met lezen, starten met maken opgaves.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860530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Belasting toegevoegde waarde.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99411"/>
            <a:ext cx="8596668" cy="4741951"/>
          </a:xfrm>
        </p:spPr>
        <p:txBody>
          <a:bodyPr>
            <a:noAutofit/>
          </a:bodyPr>
          <a:lstStyle/>
          <a:p>
            <a:r>
              <a:rPr lang="nl-NL" sz="2500" dirty="0" smtClean="0"/>
              <a:t>Wanneer je een product koopt in de winkel betaal je de verkoopprijs.</a:t>
            </a:r>
          </a:p>
          <a:p>
            <a:r>
              <a:rPr lang="nl-NL" sz="2500" dirty="0" smtClean="0"/>
              <a:t>Deze verkoopprijs is niet volledig voor de verkoper van het product een gedeelte hiervan gaat naar de overheid door middel van belasting.</a:t>
            </a:r>
          </a:p>
          <a:p>
            <a:r>
              <a:rPr lang="nl-NL" sz="2500" dirty="0" smtClean="0"/>
              <a:t>Deze belasting noemen wij: belasting toegevoegde waarde.</a:t>
            </a:r>
          </a:p>
          <a:p>
            <a:r>
              <a:rPr lang="nl-NL" sz="2500" dirty="0" smtClean="0"/>
              <a:t>In Nederland zijn er 3 btw tarieven.</a:t>
            </a:r>
          </a:p>
          <a:p>
            <a:r>
              <a:rPr lang="nl-NL" sz="2500" dirty="0" smtClean="0"/>
              <a:t>0 % = medische hulp en diensten bank</a:t>
            </a:r>
          </a:p>
          <a:p>
            <a:r>
              <a:rPr lang="nl-NL" sz="2500" dirty="0" smtClean="0"/>
              <a:t>6% = eerste levensbehoeftes, boeken, ambacht</a:t>
            </a:r>
          </a:p>
          <a:p>
            <a:r>
              <a:rPr lang="nl-NL" sz="2500" dirty="0" smtClean="0"/>
              <a:t>21% = de rest (vooral luxe goederen)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51179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5326" y="-156411"/>
            <a:ext cx="8768676" cy="2086811"/>
          </a:xfrm>
        </p:spPr>
        <p:txBody>
          <a:bodyPr/>
          <a:lstStyle/>
          <a:p>
            <a:r>
              <a:rPr lang="nl-NL" dirty="0" smtClean="0"/>
              <a:t>De BTW.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5326" y="192505"/>
            <a:ext cx="9456821" cy="6195416"/>
          </a:xfrm>
        </p:spPr>
        <p:txBody>
          <a:bodyPr>
            <a:noAutofit/>
          </a:bodyPr>
          <a:lstStyle/>
          <a:p>
            <a:r>
              <a:rPr lang="nl-NL" sz="2400" dirty="0" smtClean="0"/>
              <a:t>BTW = belasting toegevoegde waarde (omzetbelasting).</a:t>
            </a:r>
          </a:p>
          <a:p>
            <a:r>
              <a:rPr lang="nl-NL" sz="2400" dirty="0" smtClean="0"/>
              <a:t>Alle goederen en diensten die een onderneming verkoopt ontvangt het BTW over wat ze moeten afdragen aan de belasting (balans heet dit: te betalen btw)</a:t>
            </a:r>
          </a:p>
          <a:p>
            <a:r>
              <a:rPr lang="nl-NL" sz="2400" dirty="0" smtClean="0"/>
              <a:t>alle goederen en diensten die een onderneming koopt betaald het BTW over wat ze mogen terugvragen aan de belasting. (balans heet dit: te vorderen btw)</a:t>
            </a:r>
          </a:p>
          <a:p>
            <a:r>
              <a:rPr lang="nl-NL" sz="2400" dirty="0" smtClean="0"/>
              <a:t>Verschillende btw tarieven.</a:t>
            </a:r>
          </a:p>
          <a:p>
            <a:r>
              <a:rPr lang="nl-NL" sz="2400" dirty="0" smtClean="0"/>
              <a:t>6%  voor noodzakelijke levensbehoeften 21% luxe goederen 0% voor producten die geëxporteerd worden.</a:t>
            </a:r>
          </a:p>
          <a:p>
            <a:r>
              <a:rPr lang="nl-NL" sz="2400" dirty="0" smtClean="0"/>
              <a:t>Verschil tussen af te dragen en te ontvangen BTW betaal/ontvang je van de ficus.</a:t>
            </a:r>
          </a:p>
          <a:p>
            <a:r>
              <a:rPr lang="nl-NL" sz="2400" dirty="0" smtClean="0"/>
              <a:t>Cq als je 10 euro moet afstaan, en je mag 4 euro terug vragen dan betaal je uiteindelijk 6 euro aan de overheid.</a:t>
            </a:r>
          </a:p>
          <a:p>
            <a:r>
              <a:rPr lang="nl-NL" sz="2400" dirty="0" smtClean="0"/>
              <a:t>BTW heeft geen invloed op je winst/verlies. Je bent eigenlijk doorgeefluik voor de overheid.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816091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200 exclusief 21% btw = 242 euro inclusief btw.</a:t>
            </a:r>
          </a:p>
          <a:p>
            <a:r>
              <a:rPr lang="nl-NL" sz="2500" b="1" dirty="0" smtClean="0"/>
              <a:t>Bedrag exclusief btw / 100 * (100 + btw) = bedrag inclusief btw.</a:t>
            </a:r>
          </a:p>
          <a:p>
            <a:r>
              <a:rPr lang="nl-NL" sz="2500" dirty="0" smtClean="0"/>
              <a:t>200 / 100 * 121 of 200 * 1.21</a:t>
            </a:r>
          </a:p>
          <a:p>
            <a:r>
              <a:rPr lang="nl-NL" sz="2500" dirty="0" smtClean="0"/>
              <a:t>242 euro inclusief 21% btw = 200 exclusief btw.</a:t>
            </a:r>
          </a:p>
          <a:p>
            <a:r>
              <a:rPr lang="nl-NL" sz="2500" b="1" dirty="0" smtClean="0"/>
              <a:t>Bedrag inclusief btw / (100 + btw) * 100 = bedrag exclusief btw.</a:t>
            </a:r>
          </a:p>
          <a:p>
            <a:r>
              <a:rPr lang="nl-NL" sz="2500" dirty="0" smtClean="0"/>
              <a:t>242 / 121 * 100 of 242 / 1.21</a:t>
            </a:r>
          </a:p>
          <a:p>
            <a:pPr marL="0" indent="0">
              <a:buNone/>
            </a:pP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875906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Als we alleen het btw bedrag willen weten.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b="1" dirty="0" smtClean="0"/>
              <a:t>Van exclusief btw naar btw berekenen = bedrag * (0 + btw percentage) = btw.</a:t>
            </a:r>
          </a:p>
          <a:p>
            <a:r>
              <a:rPr lang="nl-NL" sz="2500" dirty="0" smtClean="0"/>
              <a:t>1000 * 0.21 = 210 euro.</a:t>
            </a:r>
          </a:p>
          <a:p>
            <a:r>
              <a:rPr lang="nl-NL" sz="2500" b="1" dirty="0" smtClean="0"/>
              <a:t>Van inclusief btw naar btw berekenen = bedrag / (100 + btw percentage) * btw percentage = btw</a:t>
            </a:r>
          </a:p>
          <a:p>
            <a:r>
              <a:rPr lang="nl-NL" sz="2500" dirty="0" smtClean="0"/>
              <a:t>2420 / 121 * 21 = 420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15884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vandaag: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Nabespreken huiswerk.</a:t>
            </a:r>
          </a:p>
          <a:p>
            <a:r>
              <a:rPr lang="nl-NL" sz="2500" dirty="0" smtClean="0"/>
              <a:t>Belasting toegevoegde waarde + begroting en resultatenrekening.</a:t>
            </a:r>
          </a:p>
          <a:p>
            <a:endParaRPr lang="nl-NL" sz="2500" dirty="0"/>
          </a:p>
          <a:p>
            <a:r>
              <a:rPr lang="nl-NL" sz="2500" dirty="0" smtClean="0"/>
              <a:t>Toetstof = hoofdstuk 2, behalve de paragraaf begroting en resultatenrekening (wel bespreken niet toetsen)</a:t>
            </a:r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58445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1 en 2.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Zelfstandig opgave 3 en 4 maken.</a:t>
            </a:r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256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340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255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34951"/>
          <a:stretch/>
        </p:blipFill>
        <p:spPr>
          <a:xfrm>
            <a:off x="0" y="-1"/>
            <a:ext cx="12192000" cy="135956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209005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46936"/>
          <a:stretch/>
        </p:blipFill>
        <p:spPr>
          <a:xfrm>
            <a:off x="0" y="1930401"/>
            <a:ext cx="12192000" cy="69248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30400"/>
            <a:ext cx="12192000" cy="130500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4"/>
          <a:srcRect b="35648"/>
          <a:stretch/>
        </p:blipFill>
        <p:spPr>
          <a:xfrm>
            <a:off x="0" y="3092982"/>
            <a:ext cx="12192000" cy="94963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092981"/>
            <a:ext cx="12192000" cy="147568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5"/>
          <a:srcRect b="49170"/>
          <a:stretch/>
        </p:blipFill>
        <p:spPr>
          <a:xfrm>
            <a:off x="0" y="4372569"/>
            <a:ext cx="12192000" cy="1161957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372569"/>
            <a:ext cx="12192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767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5985"/>
          <a:stretch/>
        </p:blipFill>
        <p:spPr>
          <a:xfrm>
            <a:off x="0" y="1"/>
            <a:ext cx="12192000" cy="155207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16228"/>
          <a:stretch/>
        </p:blipFill>
        <p:spPr>
          <a:xfrm>
            <a:off x="0" y="0"/>
            <a:ext cx="12192000" cy="541421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46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70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4680"/>
          <a:stretch/>
        </p:blipFill>
        <p:spPr>
          <a:xfrm>
            <a:off x="0" y="0"/>
            <a:ext cx="12284242" cy="113096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84242" cy="204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625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</a:t>
            </a:r>
            <a:r>
              <a:rPr lang="nl-NL" dirty="0" smtClean="0"/>
              <a:t>3 </a:t>
            </a:r>
            <a:r>
              <a:rPr lang="nl-NL" dirty="0" smtClean="0"/>
              <a:t>en </a:t>
            </a:r>
            <a:r>
              <a:rPr lang="nl-NL" dirty="0" smtClean="0"/>
              <a:t>4.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err="1" smtClean="0"/>
              <a:t>Lekkah</a:t>
            </a:r>
            <a:r>
              <a:rPr lang="nl-NL" sz="2500" dirty="0" smtClean="0"/>
              <a:t>!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256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340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1894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4235"/>
          <a:stretch/>
        </p:blipFill>
        <p:spPr>
          <a:xfrm>
            <a:off x="-20053" y="1"/>
            <a:ext cx="12192000" cy="131144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7361"/>
          <a:stretch/>
        </p:blipFill>
        <p:spPr>
          <a:xfrm>
            <a:off x="-20053" y="1"/>
            <a:ext cx="12192000" cy="318836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4668"/>
          <a:stretch/>
        </p:blipFill>
        <p:spPr>
          <a:xfrm>
            <a:off x="-20053" y="1"/>
            <a:ext cx="12192000" cy="43434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053" y="0"/>
            <a:ext cx="12192000" cy="5090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55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3669"/>
          <a:stretch/>
        </p:blipFill>
        <p:spPr>
          <a:xfrm>
            <a:off x="0" y="-1"/>
            <a:ext cx="12192000" cy="86627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1027"/>
          <a:stretch/>
        </p:blipFill>
        <p:spPr>
          <a:xfrm>
            <a:off x="0" y="0"/>
            <a:ext cx="12192000" cy="312821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4489"/>
          <a:stretch/>
        </p:blipFill>
        <p:spPr>
          <a:xfrm>
            <a:off x="0" y="0"/>
            <a:ext cx="12192000" cy="453590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530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929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6456"/>
          <a:stretch/>
        </p:blipFill>
        <p:spPr>
          <a:xfrm>
            <a:off x="0" y="0"/>
            <a:ext cx="12192000" cy="78205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8950"/>
          <a:stretch/>
        </p:blipFill>
        <p:spPr>
          <a:xfrm>
            <a:off x="0" y="0"/>
            <a:ext cx="12192000" cy="294773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8946"/>
          <a:stretch/>
        </p:blipFill>
        <p:spPr>
          <a:xfrm>
            <a:off x="0" y="-1"/>
            <a:ext cx="12192000" cy="468028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5774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8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Break-even afzet en omzet.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Bij break-even wil je berekenen wanneer je zoveel producten hebt verkocht dat je je kosten hebt terug verdiend.</a:t>
            </a:r>
          </a:p>
          <a:p>
            <a:r>
              <a:rPr lang="nl-NL" sz="2500" dirty="0" err="1" smtClean="0"/>
              <a:t>Cq</a:t>
            </a:r>
            <a:r>
              <a:rPr lang="nl-NL" sz="2500" dirty="0" smtClean="0"/>
              <a:t> vanaf dat punt weet je dat het verkopen van een extra product je winst gaat opleveren.</a:t>
            </a:r>
          </a:p>
          <a:p>
            <a:r>
              <a:rPr lang="nl-NL" sz="2500" dirty="0" smtClean="0"/>
              <a:t>De formule die hierbij hoort is</a:t>
            </a:r>
          </a:p>
          <a:p>
            <a:r>
              <a:rPr lang="nl-NL" sz="2500" dirty="0" smtClean="0"/>
              <a:t>De totale omzet = de totale kosten.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048114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79549" y="1339403"/>
            <a:ext cx="8694453" cy="4701959"/>
          </a:xfrm>
        </p:spPr>
        <p:txBody>
          <a:bodyPr>
            <a:noAutofit/>
          </a:bodyPr>
          <a:lstStyle/>
          <a:p>
            <a:r>
              <a:rPr lang="nl-NL" sz="2500" dirty="0" smtClean="0"/>
              <a:t>Je verkoopt bananen voor 2 euro, je koopt ze in voor 1 euro en je huurt een pand voor 500 euro</a:t>
            </a:r>
          </a:p>
          <a:p>
            <a:r>
              <a:rPr lang="nl-NL" sz="2500" dirty="0" smtClean="0"/>
              <a:t>Je totale omzet = 2 * aantal bananen (ook wel Q genoemd)</a:t>
            </a:r>
          </a:p>
          <a:p>
            <a:r>
              <a:rPr lang="nl-NL" sz="2500" dirty="0" smtClean="0"/>
              <a:t>Je totale kosten = 1 * aantal bananen (ook wel Q genoemd) + 500 huur</a:t>
            </a:r>
          </a:p>
          <a:p>
            <a:r>
              <a:rPr lang="nl-NL" sz="2500" dirty="0" smtClean="0"/>
              <a:t>TO = TK</a:t>
            </a:r>
          </a:p>
          <a:p>
            <a:r>
              <a:rPr lang="nl-NL" sz="2500" dirty="0" smtClean="0"/>
              <a:t>2q = 1q + 500</a:t>
            </a:r>
          </a:p>
          <a:p>
            <a:r>
              <a:rPr lang="nl-NL" sz="2500" dirty="0" smtClean="0"/>
              <a:t>-1q = -1q</a:t>
            </a:r>
          </a:p>
          <a:p>
            <a:r>
              <a:rPr lang="nl-NL" sz="2500" dirty="0" smtClean="0"/>
              <a:t>1q = 500</a:t>
            </a:r>
          </a:p>
        </p:txBody>
      </p:sp>
    </p:spTree>
    <p:extLst>
      <p:ext uri="{BB962C8B-B14F-4D97-AF65-F5344CB8AC3E}">
        <p14:creationId xmlns:p14="http://schemas.microsoft.com/office/powerpoint/2010/main" val="341162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171977"/>
            <a:ext cx="8596668" cy="4869385"/>
          </a:xfrm>
        </p:spPr>
        <p:txBody>
          <a:bodyPr>
            <a:noAutofit/>
          </a:bodyPr>
          <a:lstStyle/>
          <a:p>
            <a:r>
              <a:rPr lang="nl-NL" sz="2500" dirty="0" smtClean="0"/>
              <a:t>Je verkoopt bananen voor 3 euro, je koopt ze in voor 1 euro en je huurt een pand voor 500 euro</a:t>
            </a:r>
          </a:p>
          <a:p>
            <a:r>
              <a:rPr lang="nl-NL" sz="2500" dirty="0" smtClean="0"/>
              <a:t>Je totale omzet = 3 * aantal bananen (ook wel Q genoemd)</a:t>
            </a:r>
          </a:p>
          <a:p>
            <a:r>
              <a:rPr lang="nl-NL" sz="2500" dirty="0" smtClean="0"/>
              <a:t>Je totale kosten = 1 * aantal bananen (ook wel Q genoemd) + 500 huur</a:t>
            </a:r>
          </a:p>
          <a:p>
            <a:r>
              <a:rPr lang="nl-NL" sz="2500" dirty="0" smtClean="0"/>
              <a:t>TO = TK</a:t>
            </a:r>
          </a:p>
          <a:p>
            <a:r>
              <a:rPr lang="nl-NL" sz="2500" dirty="0"/>
              <a:t>3</a:t>
            </a:r>
            <a:r>
              <a:rPr lang="nl-NL" sz="2500" dirty="0" smtClean="0"/>
              <a:t>q = 1q + 500</a:t>
            </a:r>
          </a:p>
          <a:p>
            <a:r>
              <a:rPr lang="nl-NL" sz="2500" dirty="0" smtClean="0"/>
              <a:t>-1q = -1q</a:t>
            </a:r>
          </a:p>
          <a:p>
            <a:r>
              <a:rPr lang="nl-NL" sz="2500" dirty="0"/>
              <a:t>2</a:t>
            </a:r>
            <a:r>
              <a:rPr lang="nl-NL" sz="2500" dirty="0" smtClean="0"/>
              <a:t>q = 500</a:t>
            </a:r>
          </a:p>
          <a:p>
            <a:r>
              <a:rPr lang="nl-NL" sz="2500" dirty="0" smtClean="0"/>
              <a:t>Delen beide kanten door 2.</a:t>
            </a:r>
          </a:p>
          <a:p>
            <a:r>
              <a:rPr lang="nl-NL" sz="2500" dirty="0" smtClean="0"/>
              <a:t>Q = 250</a:t>
            </a:r>
          </a:p>
        </p:txBody>
      </p:sp>
    </p:spTree>
    <p:extLst>
      <p:ext uri="{BB962C8B-B14F-4D97-AF65-F5344CB8AC3E}">
        <p14:creationId xmlns:p14="http://schemas.microsoft.com/office/powerpoint/2010/main" val="666895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Andere manier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Je kan ook de constante kosten / (prijs – variabele kosten)</a:t>
            </a:r>
            <a:br>
              <a:rPr lang="nl-NL" sz="2500" dirty="0" smtClean="0"/>
            </a:br>
            <a:r>
              <a:rPr lang="nl-NL" sz="2500" dirty="0" smtClean="0"/>
              <a:t>in het voorbeeld 1: 500 /( 2-1) = 500</a:t>
            </a:r>
          </a:p>
          <a:p>
            <a:r>
              <a:rPr lang="nl-NL" sz="2500" dirty="0" smtClean="0"/>
              <a:t>In het voorbeeld 2: 500 / (3-1) = 250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061928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Winst berekenen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Winst = totale opbrengst – totale kosten.</a:t>
            </a:r>
          </a:p>
          <a:p>
            <a:r>
              <a:rPr lang="nl-NL" sz="2500" dirty="0" smtClean="0"/>
              <a:t>Maar kan ook op manier twee</a:t>
            </a:r>
          </a:p>
          <a:p>
            <a:r>
              <a:rPr lang="nl-NL" sz="2500" dirty="0" smtClean="0"/>
              <a:t>Winst = (prijs – variabele kosten) * aantal producten – constante kosten.</a:t>
            </a:r>
          </a:p>
          <a:p>
            <a:endParaRPr lang="nl-NL" sz="2500" dirty="0"/>
          </a:p>
          <a:p>
            <a:r>
              <a:rPr lang="nl-NL" sz="2500" dirty="0" smtClean="0"/>
              <a:t>Stel we verkochten in voorbeeld 1 : 700 bananen.</a:t>
            </a:r>
          </a:p>
          <a:p>
            <a:r>
              <a:rPr lang="nl-NL" sz="2500" dirty="0" smtClean="0"/>
              <a:t>Winst = ( 2-1) * 700 – 500 = (1) * 700 - 500</a:t>
            </a:r>
          </a:p>
          <a:p>
            <a:r>
              <a:rPr lang="nl-NL" sz="2500" dirty="0" smtClean="0"/>
              <a:t>700 – 500 = 200 winst.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251474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1978"/>
          <a:stretch/>
        </p:blipFill>
        <p:spPr>
          <a:xfrm>
            <a:off x="0" y="44450"/>
            <a:ext cx="12192000" cy="171995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1551"/>
          <a:stretch/>
        </p:blipFill>
        <p:spPr>
          <a:xfrm>
            <a:off x="0" y="44450"/>
            <a:ext cx="12192000" cy="209344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0763"/>
          <a:stretch/>
        </p:blipFill>
        <p:spPr>
          <a:xfrm>
            <a:off x="0" y="44450"/>
            <a:ext cx="12192000" cy="247980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1414"/>
          <a:stretch/>
        </p:blipFill>
        <p:spPr>
          <a:xfrm>
            <a:off x="0" y="44450"/>
            <a:ext cx="12192000" cy="281466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0986"/>
          <a:stretch/>
        </p:blipFill>
        <p:spPr>
          <a:xfrm>
            <a:off x="0" y="44450"/>
            <a:ext cx="12192000" cy="3188147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50"/>
            <a:ext cx="12192000" cy="35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159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2252"/>
          <a:stretch/>
        </p:blipFill>
        <p:spPr>
          <a:xfrm>
            <a:off x="0" y="-20638"/>
            <a:ext cx="9955369" cy="121837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1371"/>
          <a:stretch/>
        </p:blipFill>
        <p:spPr>
          <a:xfrm>
            <a:off x="0" y="-20638"/>
            <a:ext cx="9955369" cy="196534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9779"/>
          <a:stretch/>
        </p:blipFill>
        <p:spPr>
          <a:xfrm>
            <a:off x="0" y="-20638"/>
            <a:ext cx="9955369" cy="550703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0638"/>
            <a:ext cx="9955369" cy="6864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20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1166</TotalTime>
  <Words>765</Words>
  <Application>Microsoft Office PowerPoint</Application>
  <PresentationFormat>Breedbeeld</PresentationFormat>
  <Paragraphs>104</Paragraphs>
  <Slides>27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31" baseType="lpstr">
      <vt:lpstr>Arial</vt:lpstr>
      <vt:lpstr>Trebuchet MS</vt:lpstr>
      <vt:lpstr>Wingdings 3</vt:lpstr>
      <vt:lpstr>Facet</vt:lpstr>
      <vt:lpstr>Welkom Havo/vwo 3.</vt:lpstr>
      <vt:lpstr>Les vandaag:</vt:lpstr>
      <vt:lpstr>Break-even afzet en omzet.</vt:lpstr>
      <vt:lpstr>Voorbeeld 1</vt:lpstr>
      <vt:lpstr>Voorbeeld 2</vt:lpstr>
      <vt:lpstr>Andere manier</vt:lpstr>
      <vt:lpstr>Winst berekenen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Lees zelfstandig paragraaf 2.5 belasting toegevoegde waarde. </vt:lpstr>
      <vt:lpstr>Belasting toegevoegde waarde.</vt:lpstr>
      <vt:lpstr>De BTW.</vt:lpstr>
      <vt:lpstr>PowerPoint-presentatie</vt:lpstr>
      <vt:lpstr>Als we alleen het btw bedrag willen weten.</vt:lpstr>
      <vt:lpstr>Maak opgave 1 en 2.</vt:lpstr>
      <vt:lpstr>PowerPoint-presentatie</vt:lpstr>
      <vt:lpstr>PowerPoint-presentatie</vt:lpstr>
      <vt:lpstr>PowerPoint-presentatie</vt:lpstr>
      <vt:lpstr>Maak opgave 3 en 4.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159</cp:revision>
  <dcterms:created xsi:type="dcterms:W3CDTF">2017-08-27T09:00:36Z</dcterms:created>
  <dcterms:modified xsi:type="dcterms:W3CDTF">2017-12-14T08:04:31Z</dcterms:modified>
</cp:coreProperties>
</file>